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90BB1061-0BED-46B7-B10E-289AB708E1C9}">
          <p14:sldIdLst>
            <p14:sldId id="261"/>
            <p14:sldId id="262"/>
            <p14:sldId id="263"/>
            <p14:sldId id="264"/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8/23/2025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8/23/2025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-2" y="10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4073" y="1838589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Global Pizza Network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46EAB7D-A2FF-6769-3F26-2E30BE4D82AB}"/>
              </a:ext>
            </a:extLst>
          </p:cNvPr>
          <p:cNvSpPr txBox="1">
            <a:spLocks/>
          </p:cNvSpPr>
          <p:nvPr/>
        </p:nvSpPr>
        <p:spPr>
          <a:xfrm>
            <a:off x="2664256" y="1914220"/>
            <a:ext cx="6777635" cy="26381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b="1" cap="none" dirty="0">
                <a:solidFill>
                  <a:schemeClr val="bg2">
                    <a:lumMod val="40000"/>
                    <a:lumOff val="60000"/>
                  </a:schemeClr>
                </a:solidFill>
              </a:rPr>
              <a:t>Secure &amp; redundant WAN network simulation for Global Pizza</a:t>
            </a:r>
            <a:endParaRPr lang="en-US" sz="2000" cap="none" dirty="0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pPr algn="ctr"/>
            <a:endParaRPr lang="en-US" sz="2400" cap="none" dirty="0"/>
          </a:p>
          <a:p>
            <a:pPr algn="ctr"/>
            <a:r>
              <a:rPr lang="en-US" sz="2400" cap="none" dirty="0"/>
              <a:t>Mostafa Mohamed Ahmed Saleh</a:t>
            </a:r>
          </a:p>
          <a:p>
            <a:pPr algn="ctr"/>
            <a:r>
              <a:rPr lang="en-US" sz="2400" cap="none" dirty="0"/>
              <a:t>Ahmed Khaled Elsayed</a:t>
            </a:r>
          </a:p>
        </p:txBody>
      </p:sp>
      <p:pic>
        <p:nvPicPr>
          <p:cNvPr id="11" name="Picture 10" descr="A blue and white logo">
            <a:extLst>
              <a:ext uri="{FF2B5EF4-FFF2-40B4-BE49-F238E27FC236}">
                <a16:creationId xmlns:a16="http://schemas.microsoft.com/office/drawing/2014/main" id="{5B412486-A6F3-E8E4-00B9-92F03FC5A6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6711" y="5328905"/>
            <a:ext cx="1462374" cy="667998"/>
          </a:xfrm>
          <a:prstGeom prst="rect">
            <a:avLst/>
          </a:prstGeom>
        </p:spPr>
      </p:pic>
      <p:pic>
        <p:nvPicPr>
          <p:cNvPr id="13" name="Picture 12" descr="A logo of a company&#10;&#10;AI-generated content may be incorrect.">
            <a:extLst>
              <a:ext uri="{FF2B5EF4-FFF2-40B4-BE49-F238E27FC236}">
                <a16:creationId xmlns:a16="http://schemas.microsoft.com/office/drawing/2014/main" id="{B1281C23-8FB6-642A-9DF9-52F16F0D33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62917" y="5328906"/>
            <a:ext cx="1462374" cy="667998"/>
          </a:xfrm>
          <a:prstGeom prst="rect">
            <a:avLst/>
          </a:prstGeom>
        </p:spPr>
      </p:pic>
      <p:pic>
        <p:nvPicPr>
          <p:cNvPr id="17" name="Picture 16" descr="A logo of a globe with a graduation cap&#10;&#10;AI-generated content may be incorrect.">
            <a:extLst>
              <a:ext uri="{FF2B5EF4-FFF2-40B4-BE49-F238E27FC236}">
                <a16:creationId xmlns:a16="http://schemas.microsoft.com/office/drawing/2014/main" id="{430577EB-24A0-0419-7F34-3DF2EF17253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93037" y="5198043"/>
            <a:ext cx="1005927" cy="92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8807953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6434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b="1" dirty="0"/>
              <a:t>Executive Summary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56434" y="2249487"/>
            <a:ext cx="3084892" cy="3541714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/>
              <a:t>Objective:</a:t>
            </a:r>
            <a:r>
              <a:rPr lang="en-US" dirty="0"/>
              <a:t> To design, and simulate a highly available and secure Wide Area Network infrastructure for Global Pizza expanding operations in Egypt and Saudi Arabia using Huawei's </a:t>
            </a:r>
            <a:r>
              <a:rPr lang="en-US" dirty="0" err="1"/>
              <a:t>eNSP</a:t>
            </a:r>
            <a:r>
              <a:rPr lang="en-US" dirty="0"/>
              <a:t>.</a:t>
            </a:r>
          </a:p>
          <a:p>
            <a:r>
              <a:rPr lang="en-US" b="1" dirty="0"/>
              <a:t>99.9% Uptime</a:t>
            </a:r>
            <a:r>
              <a:rPr lang="en-US" dirty="0"/>
              <a:t> for critical point-of-sale (POS) and inventory systems.</a:t>
            </a:r>
          </a:p>
          <a:p>
            <a:r>
              <a:rPr lang="en-US" b="1" dirty="0"/>
              <a:t>Secure Encrypted Communication </a:t>
            </a:r>
            <a:r>
              <a:rPr lang="en-US" dirty="0"/>
              <a:t>between all stores and Headquarters.</a:t>
            </a:r>
          </a:p>
          <a:p>
            <a:r>
              <a:rPr lang="en-US" b="1" dirty="0"/>
              <a:t>Cost-Effective Design</a:t>
            </a:r>
            <a:r>
              <a:rPr lang="en-US" dirty="0"/>
              <a:t> through simulation, identifying potential issues before costly physical implementation.</a:t>
            </a:r>
          </a:p>
        </p:txBody>
      </p:sp>
      <p:pic>
        <p:nvPicPr>
          <p:cNvPr id="6" name="Picture 5" descr="A diagram of a computer network&#10;&#10;AI-generated content may be incorrect.">
            <a:extLst>
              <a:ext uri="{FF2B5EF4-FFF2-40B4-BE49-F238E27FC236}">
                <a16:creationId xmlns:a16="http://schemas.microsoft.com/office/drawing/2014/main" id="{A9074363-0C23-ABCF-8385-EB7BE4437B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9169" y="9002"/>
            <a:ext cx="88079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B61C4D-595E-73B9-65D1-0EC75E7B5A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913FB-ED27-1B9E-87BF-9F8EAD403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8319" y="161317"/>
            <a:ext cx="7974714" cy="1478570"/>
          </a:xfrm>
        </p:spPr>
        <p:txBody>
          <a:bodyPr>
            <a:normAutofit/>
          </a:bodyPr>
          <a:lstStyle/>
          <a:p>
            <a:r>
              <a:rPr lang="en-US" b="1" dirty="0"/>
              <a:t>Business Needs &amp; Challenges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C643A-3A56-FE9E-EDB9-774D36C66E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492" y="2062674"/>
            <a:ext cx="10301016" cy="3541714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Business Needs:</a:t>
            </a:r>
            <a:r>
              <a:rPr lang="en-US" dirty="0"/>
              <a:t> Growth and expansion of retail stores across Egypt and Saudi Arabia.</a:t>
            </a:r>
          </a:p>
          <a:p>
            <a:r>
              <a:rPr lang="en-US" b="1" dirty="0"/>
              <a:t>Current Challenges:</a:t>
            </a:r>
            <a:endParaRPr lang="en-US" dirty="0"/>
          </a:p>
          <a:p>
            <a:pPr lvl="1"/>
            <a:r>
              <a:rPr lang="en-US" dirty="0"/>
              <a:t>No secure, reliable network connecting stores to HQ.</a:t>
            </a:r>
          </a:p>
          <a:p>
            <a:pPr lvl="1"/>
            <a:r>
              <a:rPr lang="en-US" dirty="0"/>
              <a:t>Risk of downtime affecting sales and operations.</a:t>
            </a:r>
          </a:p>
          <a:p>
            <a:pPr lvl="1"/>
            <a:r>
              <a:rPr lang="en-US" dirty="0"/>
              <a:t>Manual reporting processes; no real-time inventory visibility.</a:t>
            </a:r>
          </a:p>
          <a:p>
            <a:r>
              <a:rPr lang="en-US" b="1" dirty="0"/>
              <a:t>Proposed Solution:</a:t>
            </a:r>
            <a:r>
              <a:rPr lang="en-US" dirty="0"/>
              <a:t> gateways, and dedicated firewalls, validated network design featuring redundant VPN architecture.</a:t>
            </a:r>
          </a:p>
        </p:txBody>
      </p:sp>
    </p:spTree>
    <p:extLst>
      <p:ext uri="{BB962C8B-B14F-4D97-AF65-F5344CB8AC3E}">
        <p14:creationId xmlns:p14="http://schemas.microsoft.com/office/powerpoint/2010/main" val="6901375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DA9EFD-50E9-D3F8-B7FA-BEF63B3B32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7FC3A-62D2-0DD8-9E86-3DD316E0A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5057" y="298969"/>
            <a:ext cx="8681885" cy="1478570"/>
          </a:xfrm>
        </p:spPr>
        <p:txBody>
          <a:bodyPr>
            <a:normAutofit/>
          </a:bodyPr>
          <a:lstStyle/>
          <a:p>
            <a:r>
              <a:rPr lang="en-US" b="1" dirty="0"/>
              <a:t>Proposed Network Design Overview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AD434-564A-2E7C-352B-99605B3612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492" y="2062674"/>
            <a:ext cx="10301016" cy="3541714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/>
              <a:t>Two Headquarters (Hubs):</a:t>
            </a:r>
            <a:r>
              <a:rPr lang="en-US" dirty="0"/>
              <a:t> Cairo, Egypt and Riyadh, Saudi Arabia.</a:t>
            </a:r>
          </a:p>
          <a:p>
            <a:r>
              <a:rPr lang="en-US" b="1" dirty="0"/>
              <a:t>Hub-and-Spoke VPN Model:</a:t>
            </a:r>
            <a:r>
              <a:rPr lang="en-US" dirty="0"/>
              <a:t> All retail stores (Spokes) securely connect to the nearest HQ (Hub).</a:t>
            </a:r>
          </a:p>
          <a:p>
            <a:r>
              <a:rPr lang="en-US" b="1" dirty="0"/>
              <a:t>Key Components per HQ:</a:t>
            </a:r>
            <a:endParaRPr lang="en-US" dirty="0"/>
          </a:p>
          <a:p>
            <a:pPr lvl="1"/>
            <a:r>
              <a:rPr lang="en-US" b="1" dirty="0"/>
              <a:t>2-Tier Hierarchy:</a:t>
            </a:r>
            <a:r>
              <a:rPr lang="en-US" dirty="0"/>
              <a:t> Core and Access layers for efficient traffic management.</a:t>
            </a:r>
          </a:p>
          <a:p>
            <a:pPr lvl="1"/>
            <a:r>
              <a:rPr lang="en-US" b="1" dirty="0"/>
              <a:t>Redundant Firewalls:</a:t>
            </a:r>
            <a:r>
              <a:rPr lang="en-US" dirty="0"/>
              <a:t> For stateful inspection and VPN termination.</a:t>
            </a:r>
          </a:p>
          <a:p>
            <a:pPr lvl="1"/>
            <a:r>
              <a:rPr lang="en-US" b="1" dirty="0"/>
              <a:t>Gateway Redundancy Protocol:</a:t>
            </a:r>
            <a:r>
              <a:rPr lang="en-US" dirty="0"/>
              <a:t> Two gateways where one is </a:t>
            </a:r>
            <a:r>
              <a:rPr lang="en-US" b="1" dirty="0"/>
              <a:t>Active</a:t>
            </a:r>
            <a:r>
              <a:rPr lang="en-US" dirty="0"/>
              <a:t> and one is </a:t>
            </a:r>
            <a:r>
              <a:rPr lang="en-US" b="1" dirty="0"/>
              <a:t>Standby</a:t>
            </a:r>
            <a:r>
              <a:rPr lang="en-US" dirty="0"/>
              <a:t> for seamless failover.</a:t>
            </a:r>
          </a:p>
          <a:p>
            <a:r>
              <a:rPr lang="en-US" b="1" dirty="0"/>
              <a:t>Key Component per Store:</a:t>
            </a:r>
            <a:endParaRPr lang="en-US" dirty="0"/>
          </a:p>
          <a:p>
            <a:pPr lvl="1"/>
            <a:r>
              <a:rPr lang="en-US" b="1" dirty="0"/>
              <a:t>Store Firewall:</a:t>
            </a:r>
            <a:r>
              <a:rPr lang="en-US" dirty="0"/>
              <a:t> To establish secure VPN tunnels to the HQ.</a:t>
            </a:r>
          </a:p>
        </p:txBody>
      </p:sp>
    </p:spTree>
    <p:extLst>
      <p:ext uri="{BB962C8B-B14F-4D97-AF65-F5344CB8AC3E}">
        <p14:creationId xmlns:p14="http://schemas.microsoft.com/office/powerpoint/2010/main" val="19698625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B7D013-321B-E1C5-FE8A-09E8FCBE12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BE9CC-0B19-5F0A-9E0F-F3EA5EA78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853" y="357098"/>
            <a:ext cx="6009238" cy="1478570"/>
          </a:xfrm>
        </p:spPr>
        <p:txBody>
          <a:bodyPr>
            <a:normAutofit/>
          </a:bodyPr>
          <a:lstStyle/>
          <a:p>
            <a:r>
              <a:rPr lang="en-US" b="1" dirty="0"/>
              <a:t>HQ Network Design (</a:t>
            </a:r>
            <a:r>
              <a:rPr lang="en-US" b="1" cap="none" dirty="0" err="1"/>
              <a:t>e</a:t>
            </a:r>
            <a:r>
              <a:rPr lang="en-US" b="1" dirty="0" err="1"/>
              <a:t>NSP</a:t>
            </a:r>
            <a:r>
              <a:rPr lang="en-US" b="1" dirty="0"/>
              <a:t>)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07F67-E793-FA18-6CF0-7A1897DA43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852" y="1992902"/>
            <a:ext cx="6009237" cy="4344803"/>
          </a:xfrm>
        </p:spPr>
        <p:txBody>
          <a:bodyPr>
            <a:normAutofit/>
          </a:bodyPr>
          <a:lstStyle/>
          <a:p>
            <a:r>
              <a:rPr lang="en-US" b="1" dirty="0"/>
              <a:t>Core Layer: Core-SW - Inter-VLAN routing &amp; connectivity to firewalls.</a:t>
            </a:r>
          </a:p>
          <a:p>
            <a:r>
              <a:rPr lang="en-US" b="1" dirty="0"/>
              <a:t>Access Layer: Access-SW - Connects internal servers (POS, Inventory, Database).</a:t>
            </a:r>
          </a:p>
          <a:p>
            <a:r>
              <a:rPr lang="en-US" b="1" dirty="0"/>
              <a:t>Firewalls: FW1 &amp; FW2 in active/standby HA pair. Terminate site-to-site VPNs.</a:t>
            </a:r>
          </a:p>
          <a:p>
            <a:r>
              <a:rPr lang="en-US" b="1" dirty="0"/>
              <a:t>Routers/Gateways: R1 &amp; R2. R1 is master for default gateway traffic to the internet.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8E2969-DC9C-99B4-0541-CB3CCF6A8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541" y="0"/>
            <a:ext cx="5429459" cy="43448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D20412F-BEB7-57DC-344B-F3BCC0388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5583" y="4344803"/>
            <a:ext cx="2681687" cy="2379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983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C901D4-0C7B-AEC9-38FD-A46BC00096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42111-2B93-23E8-EA07-DEFF84F3C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853" y="357098"/>
            <a:ext cx="5349179" cy="1478570"/>
          </a:xfrm>
        </p:spPr>
        <p:txBody>
          <a:bodyPr>
            <a:normAutofit/>
          </a:bodyPr>
          <a:lstStyle/>
          <a:p>
            <a:r>
              <a:rPr lang="en-US" b="1" dirty="0"/>
              <a:t>Store Network Design (</a:t>
            </a:r>
            <a:r>
              <a:rPr lang="en-US" b="1" cap="none" dirty="0" err="1"/>
              <a:t>e</a:t>
            </a:r>
            <a:r>
              <a:rPr lang="en-US" b="1" dirty="0" err="1"/>
              <a:t>NSP</a:t>
            </a:r>
            <a:r>
              <a:rPr lang="en-US" b="1" dirty="0"/>
              <a:t>)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2E1C8D-3BBD-2200-B474-B1E164A7F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852" y="1992902"/>
            <a:ext cx="5349179" cy="4344803"/>
          </a:xfrm>
        </p:spPr>
        <p:txBody>
          <a:bodyPr>
            <a:normAutofit/>
          </a:bodyPr>
          <a:lstStyle/>
          <a:p>
            <a:r>
              <a:rPr lang="en-US" b="1" dirty="0"/>
              <a:t>Store Firewall: The key device. Configured with VPN to initiate a tunnel to the HQ's public IP.</a:t>
            </a:r>
          </a:p>
          <a:p>
            <a:r>
              <a:rPr lang="en-US" b="1" dirty="0"/>
              <a:t>Local Network: Simple flat network or a single VLAN for store devices.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1A9AE4-E35A-A170-33F9-C7D64E1A04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1013" y="0"/>
            <a:ext cx="60909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033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FB43E3-7887-9AA7-7280-F684700477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829C2-D555-EAAD-1A86-EFE9C9790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5057" y="298969"/>
            <a:ext cx="8681885" cy="1478570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Project Phases &amp; Timeline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F9D62-451B-EC1C-2B25-42B4FA9501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492" y="2062674"/>
            <a:ext cx="10301016" cy="4131649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Phase 1: Planning &amp; IP Scheming</a:t>
            </a:r>
            <a:endParaRPr lang="en-US" dirty="0"/>
          </a:p>
          <a:p>
            <a:pPr lvl="1"/>
            <a:r>
              <a:rPr lang="en-US" dirty="0"/>
              <a:t>Define IP addressing (public/private), VPN parameters.</a:t>
            </a:r>
          </a:p>
          <a:p>
            <a:r>
              <a:rPr lang="en-US" b="1" dirty="0"/>
              <a:t>Phase 2: HQ Setup</a:t>
            </a:r>
            <a:endParaRPr lang="en-US" dirty="0"/>
          </a:p>
          <a:p>
            <a:pPr lvl="1"/>
            <a:r>
              <a:rPr lang="en-US" dirty="0"/>
              <a:t>Build and configure both Egypt and Saudi HQ sites in </a:t>
            </a:r>
            <a:r>
              <a:rPr lang="en-US" dirty="0" err="1"/>
              <a:t>eNSP</a:t>
            </a:r>
            <a:r>
              <a:rPr lang="en-US" dirty="0"/>
              <a:t>.</a:t>
            </a:r>
          </a:p>
          <a:p>
            <a:r>
              <a:rPr lang="en-US" b="1" dirty="0"/>
              <a:t>Phase 3: Store &amp; VPN Setup</a:t>
            </a:r>
            <a:endParaRPr lang="en-US" dirty="0"/>
          </a:p>
          <a:p>
            <a:pPr lvl="1"/>
            <a:r>
              <a:rPr lang="en-US" dirty="0"/>
              <a:t>Build multiple store topologies and establish VPN tunnels to the HQs.</a:t>
            </a:r>
          </a:p>
          <a:p>
            <a:r>
              <a:rPr lang="en-US" b="1" dirty="0"/>
              <a:t>Phase 4: Testing &amp; Validation</a:t>
            </a:r>
            <a:endParaRPr lang="en-US" dirty="0"/>
          </a:p>
          <a:p>
            <a:pPr lvl="1"/>
            <a:r>
              <a:rPr lang="en-US" dirty="0"/>
              <a:t>Test failover, test VPN establishment and validate traffic flow.</a:t>
            </a:r>
          </a:p>
          <a:p>
            <a:r>
              <a:rPr lang="en-US" b="1" dirty="0"/>
              <a:t>Phase 5: Documentation &amp; Presentation</a:t>
            </a:r>
            <a:endParaRPr lang="en-US" dirty="0"/>
          </a:p>
          <a:p>
            <a:pPr lvl="1"/>
            <a:r>
              <a:rPr lang="en-US" dirty="0"/>
              <a:t>Export configurations, finalize diagrams, create presentation.</a:t>
            </a:r>
          </a:p>
        </p:txBody>
      </p:sp>
    </p:spTree>
    <p:extLst>
      <p:ext uri="{BB962C8B-B14F-4D97-AF65-F5344CB8AC3E}">
        <p14:creationId xmlns:p14="http://schemas.microsoft.com/office/powerpoint/2010/main" val="41799621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51</TotalTime>
  <Words>449</Words>
  <Application>Microsoft Office PowerPoint</Application>
  <PresentationFormat>Widescreen</PresentationFormat>
  <Paragraphs>45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Tw Cen MT</vt:lpstr>
      <vt:lpstr>Circuit</vt:lpstr>
      <vt:lpstr>Global Pizza Network</vt:lpstr>
      <vt:lpstr>Executive Summary</vt:lpstr>
      <vt:lpstr>Business Needs &amp; Challenges</vt:lpstr>
      <vt:lpstr>Proposed Network Design Overview</vt:lpstr>
      <vt:lpstr>HQ Network Design (eNSP)</vt:lpstr>
      <vt:lpstr>Store Network Design (eNSP)</vt:lpstr>
      <vt:lpstr>Project Phases &amp; Timeline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Mostafa Saleh</dc:creator>
  <cp:lastModifiedBy>Mostafa Saleh</cp:lastModifiedBy>
  <cp:revision>1</cp:revision>
  <dcterms:created xsi:type="dcterms:W3CDTF">2025-08-23T09:55:44Z</dcterms:created>
  <dcterms:modified xsi:type="dcterms:W3CDTF">2025-08-23T10:47:24Z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